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Roboto Medium"/>
      <p:regular r:id="rId21"/>
    </p:embeddedFont>
    <p:embeddedFont>
      <p:font typeface="Roboto Medium"/>
      <p:regular r:id="rId22"/>
    </p:embeddedFont>
    <p:embeddedFont>
      <p:font typeface="Roboto Medium"/>
      <p:regular r:id="rId23"/>
    </p:embeddedFont>
    <p:embeddedFont>
      <p:font typeface="Roboto Medium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2509" y="3043118"/>
            <a:ext cx="125853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Building the Operating System for Off-Grid Energy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F834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Strategic Vision for Dominance in a New Era of Energy &amp; Computation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Colin Aulds, Co-Founder &amp; CTO, 10NetZero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617065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Proactive AI Governance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1908334"/>
            <a:ext cx="4894898" cy="48948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6018" y="1880235"/>
            <a:ext cx="4716185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Safety as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F67B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Design Principle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6236018" y="2553772"/>
            <a:ext cx="3695819" cy="2162651"/>
          </a:xfrm>
          <a:prstGeom prst="roundRect">
            <a:avLst>
              <a:gd name="adj" fmla="val 676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05538" y="2553772"/>
            <a:ext cx="121920" cy="2162651"/>
          </a:xfrm>
          <a:prstGeom prst="roundRect">
            <a:avLst>
              <a:gd name="adj" fmla="val 77352"/>
            </a:avLst>
          </a:prstGeom>
          <a:solidFill>
            <a:srgbClr val="5A6ED8"/>
          </a:solidFill>
          <a:ln/>
        </p:spPr>
      </p:sp>
      <p:sp>
        <p:nvSpPr>
          <p:cNvPr id="7" name="Text 4"/>
          <p:cNvSpPr/>
          <p:nvPr/>
        </p:nvSpPr>
        <p:spPr>
          <a:xfrm>
            <a:off x="6582370" y="280868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Prompt Injection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82370" y="3383875"/>
            <a:ext cx="3094553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Mitigated with security middleware and minute-by-minute snapshots.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56269" y="2553772"/>
            <a:ext cx="3695938" cy="2162651"/>
          </a:xfrm>
          <a:prstGeom prst="roundRect">
            <a:avLst>
              <a:gd name="adj" fmla="val 6765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25789" y="2553772"/>
            <a:ext cx="121920" cy="2162651"/>
          </a:xfrm>
          <a:prstGeom prst="roundRect">
            <a:avLst>
              <a:gd name="adj" fmla="val 77352"/>
            </a:avLst>
          </a:prstGeom>
          <a:solidFill>
            <a:srgbClr val="5A6ED8"/>
          </a:solidFill>
          <a:ln/>
        </p:spPr>
      </p:sp>
      <p:sp>
        <p:nvSpPr>
          <p:cNvPr id="11" name="Text 8"/>
          <p:cNvSpPr/>
          <p:nvPr/>
        </p:nvSpPr>
        <p:spPr>
          <a:xfrm>
            <a:off x="10502622" y="280868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Poisoning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02622" y="3383875"/>
            <a:ext cx="309467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validation pipelines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36018" y="4940856"/>
            <a:ext cx="3695819" cy="1803440"/>
          </a:xfrm>
          <a:prstGeom prst="roundRect">
            <a:avLst>
              <a:gd name="adj" fmla="val 8112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05538" y="4940856"/>
            <a:ext cx="121920" cy="1803440"/>
          </a:xfrm>
          <a:prstGeom prst="roundRect">
            <a:avLst>
              <a:gd name="adj" fmla="val 77352"/>
            </a:avLst>
          </a:prstGeom>
          <a:solidFill>
            <a:srgbClr val="5A6ED8"/>
          </a:solidFill>
          <a:ln/>
        </p:spPr>
      </p:sp>
      <p:sp>
        <p:nvSpPr>
          <p:cNvPr id="15" name="Text 12"/>
          <p:cNvSpPr/>
          <p:nvPr/>
        </p:nvSpPr>
        <p:spPr>
          <a:xfrm>
            <a:off x="6582370" y="519576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Mesa-Optimization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82370" y="5770959"/>
            <a:ext cx="309455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Human-in-the-loop oversight &amp; monitoring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governance = competitive advantage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703659"/>
            <a:ext cx="4109799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4: The Moonshot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77240" y="1422559"/>
            <a:ext cx="3886676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Off-Grid AI Inference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777240" y="2281357"/>
            <a:ext cx="6348293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long-term strategy focuses on three key areas: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777240" y="2704862"/>
            <a:ext cx="6348293" cy="1445181"/>
          </a:xfrm>
          <a:prstGeom prst="roundRect">
            <a:avLst>
              <a:gd name="adj" fmla="val 451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40237" y="2867858"/>
            <a:ext cx="466368" cy="466368"/>
          </a:xfrm>
          <a:prstGeom prst="roundRect">
            <a:avLst>
              <a:gd name="adj" fmla="val 19604873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8467" y="2969895"/>
            <a:ext cx="209788" cy="26229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0237" y="3489603"/>
            <a:ext cx="6022300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our off-grid power to build a distributed AI compute network, ensuring resilience and scalability.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77240" y="4305419"/>
            <a:ext cx="6348293" cy="1445181"/>
          </a:xfrm>
          <a:prstGeom prst="roundRect">
            <a:avLst>
              <a:gd name="adj" fmla="val 451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940237" y="4468416"/>
            <a:ext cx="466368" cy="466368"/>
          </a:xfrm>
          <a:prstGeom prst="roundRect">
            <a:avLst>
              <a:gd name="adj" fmla="val 19604873"/>
            </a:avLst>
          </a:prstGeom>
          <a:solidFill>
            <a:srgbClr val="5A6ED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67" y="4570452"/>
            <a:ext cx="209788" cy="2622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40237" y="5090160"/>
            <a:ext cx="6022300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Diversifying our revenue stream beyond cryptocurrency market volatility, creating a more stable business model.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777240" y="5905976"/>
            <a:ext cx="6348293" cy="1445181"/>
          </a:xfrm>
          <a:prstGeom prst="roundRect">
            <a:avLst>
              <a:gd name="adj" fmla="val 4518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40237" y="6068973"/>
            <a:ext cx="466368" cy="466368"/>
          </a:xfrm>
          <a:prstGeom prst="roundRect">
            <a:avLst>
              <a:gd name="adj" fmla="val 19604873"/>
            </a:avLst>
          </a:prstGeom>
          <a:solidFill>
            <a:srgbClr val="5A6ED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67" y="6171009"/>
            <a:ext cx="209788" cy="26229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40237" y="6690717"/>
            <a:ext cx="6022300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Becoming a first mover in the emerging market for low-cost, distributed AI compute, setting industry standards.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8936831" y="2296835"/>
            <a:ext cx="349948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Technical Plan: Power Smoothing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7512487" y="2743676"/>
            <a:ext cx="6348293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robust system ensures uninterrupted, high-quality power delivery for our AI inference operations, optimizing performance.</a:t>
            </a:r>
            <a:endParaRPr lang="en-US" sz="120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487" y="3415903"/>
            <a:ext cx="777240" cy="145518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445103" y="3571280"/>
            <a:ext cx="194333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Variable Power Input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8445103" y="3969544"/>
            <a:ext cx="5415677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of our off-grid system relies on a Cat NG Generator, which requires stable load. This variability needs careful management to ensure stable operations and a software layer on top to coordinate firmware and load.</a:t>
            </a:r>
            <a:endParaRPr lang="en-US" sz="120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487" y="4871085"/>
            <a:ext cx="777240" cy="120646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445103" y="5026462"/>
            <a:ext cx="392906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Battery Energy Storage System (BESS) Buffer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8445103" y="5424726"/>
            <a:ext cx="5415677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integrated Battery Energy Storage System acts as a critical buffer, effectively smoothing out the variable power requirements of a hybrid system.</a:t>
            </a:r>
            <a:endParaRPr lang="en-US" sz="120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487" y="6077545"/>
            <a:ext cx="777240" cy="12064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445103" y="6232922"/>
            <a:ext cx="2313146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Stable Power Output for AI</a:t>
            </a:r>
            <a:endParaRPr lang="en-US" sz="1500" dirty="0"/>
          </a:p>
        </p:txBody>
      </p:sp>
      <p:sp>
        <p:nvSpPr>
          <p:cNvPr id="27" name="Text 19"/>
          <p:cNvSpPr/>
          <p:nvPr/>
        </p:nvSpPr>
        <p:spPr>
          <a:xfrm>
            <a:off x="8445103" y="6631186"/>
            <a:ext cx="5415677" cy="497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result is a precisely regulated power supply that gives hardware time to get into the state that it needs to produce inference deliverables.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1186"/>
            <a:ext cx="463212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Ask: Fueling Growth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07951"/>
            <a:ext cx="13042821" cy="1467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Request: </a:t>
            </a:r>
            <a:pPr algn="ctr"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DF8344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$2.63M in budget + 1% in BigSur vested over a year.</a:t>
            </a:r>
            <a:endParaRPr lang="en-US" sz="4600" dirty="0"/>
          </a:p>
        </p:txBody>
      </p:sp>
      <p:sp>
        <p:nvSpPr>
          <p:cNvPr id="5" name="Shape 2"/>
          <p:cNvSpPr/>
          <p:nvPr/>
        </p:nvSpPr>
        <p:spPr>
          <a:xfrm>
            <a:off x="793790" y="5521523"/>
            <a:ext cx="6313884" cy="1821894"/>
          </a:xfrm>
          <a:prstGeom prst="roundRect">
            <a:avLst>
              <a:gd name="adj" fmla="val 3922"/>
            </a:avLst>
          </a:prstGeom>
          <a:solidFill>
            <a:srgbClr val="183A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1" y="5746075"/>
            <a:ext cx="265748" cy="2126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9580" y="5734050"/>
            <a:ext cx="248602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Core Intelligence Platform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399580" y="6169819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3-Year Budget: $761,580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399580" y="6594991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 developer: $236,250/year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1399580" y="6926699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JV partnership: $50,000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530346" y="5521523"/>
            <a:ext cx="6313884" cy="1821894"/>
          </a:xfrm>
          <a:prstGeom prst="roundRect">
            <a:avLst>
              <a:gd name="adj" fmla="val 3922"/>
            </a:avLst>
          </a:prstGeom>
          <a:solidFill>
            <a:srgbClr val="022349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367" y="5746075"/>
            <a:ext cx="265748" cy="21264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136136" y="5734050"/>
            <a:ext cx="242589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Off-Grid AI Inference R&amp;D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8136136" y="6169819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2-Year Initial: $1,870,710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8136136" y="6594991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NVIDIA DGX H100: $450k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8136136" y="6926699"/>
            <a:ext cx="55380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MW / 2 MWh BESS: $450k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699"/>
            <a:ext cx="8890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Honest Risk &amp; Reward Assessment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9454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$3,350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5892879" y="3331250"/>
            <a:ext cx="2844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Daily Opportunity Cost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21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Foregone Bitcoin mining profits at current rates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24732"/>
            <a:ext cx="37345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F67B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Risk Mitigation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93790" y="5645229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5819537"/>
            <a:ext cx="3951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Hedge Against Crypto Volatility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630995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AI compute offers larger, stable market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5645229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5819537"/>
            <a:ext cx="4189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Start Small with Test/Dev Cluster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630995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Prove concept before full-scale commitment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5645229"/>
            <a:ext cx="4196358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5819537"/>
            <a:ext cx="3932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Explore GPU Hardware Leasing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630995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CapEx and protect against obsolescence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1043" y="619720"/>
            <a:ext cx="11268313" cy="1408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Building the Machine</a:t>
            </a:r>
            <a:endParaRPr lang="en-US" sz="8850" dirty="0"/>
          </a:p>
        </p:txBody>
      </p:sp>
      <p:sp>
        <p:nvSpPr>
          <p:cNvPr id="3" name="Text 1"/>
          <p:cNvSpPr/>
          <p:nvPr/>
        </p:nvSpPr>
        <p:spPr>
          <a:xfrm>
            <a:off x="1219319" y="2366248"/>
            <a:ext cx="12191762" cy="1408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That Builds </a:t>
            </a:r>
            <a:pPr algn="ctr" indent="0" marL="0">
              <a:lnSpc>
                <a:spcPts val="11050"/>
              </a:lnSpc>
              <a:buNone/>
            </a:pPr>
            <a:r>
              <a:rPr lang="en-US" sz="8850" dirty="0">
                <a:solidFill>
                  <a:srgbClr val="DF8344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Machine</a:t>
            </a:r>
            <a:endParaRPr lang="en-US" sz="8850" dirty="0"/>
          </a:p>
        </p:txBody>
      </p:sp>
      <p:sp>
        <p:nvSpPr>
          <p:cNvPr id="4" name="Shape 2"/>
          <p:cNvSpPr/>
          <p:nvPr/>
        </p:nvSpPr>
        <p:spPr>
          <a:xfrm>
            <a:off x="788670" y="4112776"/>
            <a:ext cx="4200763" cy="1674019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1556" y="4345662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Foundation Built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1556" y="4832866"/>
            <a:ext cx="3734991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systems operational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4699" y="4112776"/>
            <a:ext cx="4200882" cy="1674019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47586" y="4345662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De-risked Plan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7586" y="4832866"/>
            <a:ext cx="373511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Phased approach with clear milestones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848" y="4112776"/>
            <a:ext cx="4200882" cy="1674019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3734" y="4345662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Competitive Moat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3734" y="4832866"/>
            <a:ext cx="37351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path to unbeatable advantage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26688" y="6293763"/>
            <a:ext cx="12715042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"The factory is the product."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26688" y="6997898"/>
            <a:ext cx="1271504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 Elon Musk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8670" y="6040279"/>
            <a:ext cx="30480" cy="1571625"/>
          </a:xfrm>
          <a:prstGeom prst="rect">
            <a:avLst/>
          </a:prstGeom>
          <a:solidFill>
            <a:srgbClr val="5A6ED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168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Architect Behind the Engine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71106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F67B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Colin Aulds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, Co-Founder &amp; CTO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8488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2926675"/>
            <a:ext cx="292322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LLM and Bitcoin Crossover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862149"/>
            <a:ext cx="29232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understanding of the underlying architecture of both LLMs and Bitcoin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28488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732" y="2926675"/>
            <a:ext cx="29233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Digital Intelligence Layer Focus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732" y="3862149"/>
            <a:ext cx="29233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competitive edge while partners handle energy production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044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5482352"/>
            <a:ext cx="4791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Efficiency-Focused, Growth Obsessed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063496"/>
            <a:ext cx="6867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Near-term ROI-positive platform + long-term R&amp;D initiative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948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Grand Vision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363742"/>
            <a:ext cx="7556421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DF8344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Operating System for Off-Grid Energy</a:t>
            </a:r>
            <a:endParaRPr lang="en-US" sz="4300" dirty="0"/>
          </a:p>
        </p:txBody>
      </p:sp>
      <p:sp>
        <p:nvSpPr>
          <p:cNvPr id="5" name="Shape 2"/>
          <p:cNvSpPr/>
          <p:nvPr/>
        </p:nvSpPr>
        <p:spPr>
          <a:xfrm>
            <a:off x="793790" y="2971324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120" y="31376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Management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60120" y="3480911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operations control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93790" y="4060031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60120" y="422636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Communications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60120" y="4569619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connectivity layer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93790" y="5148739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0120" y="531506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Operations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60120" y="5658326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workflow systems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93790" y="6237446"/>
            <a:ext cx="7556421" cy="929997"/>
          </a:xfrm>
          <a:prstGeom prst="roundRect">
            <a:avLst>
              <a:gd name="adj" fmla="val 71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60120" y="640377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Efficiency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960120" y="6747034"/>
            <a:ext cx="72237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optimization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93790" y="7346037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our operations first, then set the industry standard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8330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Roadmap &amp; Investment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4" name="Shape 2"/>
          <p:cNvSpPr/>
          <p:nvPr/>
        </p:nvSpPr>
        <p:spPr>
          <a:xfrm>
            <a:off x="3301960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5" name="Shape 3"/>
          <p:cNvSpPr/>
          <p:nvPr/>
        </p:nvSpPr>
        <p:spPr>
          <a:xfrm>
            <a:off x="3062049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4712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899642" y="1937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1: Foundation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427803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Company Brain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2926794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 all knowledge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0604" y="3425785"/>
            <a:ext cx="45933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Q4 2025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967293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2" name="Shape 10"/>
          <p:cNvSpPr/>
          <p:nvPr/>
        </p:nvSpPr>
        <p:spPr>
          <a:xfrm>
            <a:off x="572738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812453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4564856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2: Intelligence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3685818" y="6093619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Activate the Brain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85818" y="6592610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Smart Agents &amp; Tools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685818" y="7091601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Q1-Q2 2026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632508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19" name="Shape 17"/>
          <p:cNvSpPr/>
          <p:nvPr/>
        </p:nvSpPr>
        <p:spPr>
          <a:xfrm>
            <a:off x="8392597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7766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230070" y="1937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3: Dominance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6351032" y="2427803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the Moat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351032" y="2926794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Pythia (Predictive AI)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6351032" y="3425785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Q2-Q4 2026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11297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313E80"/>
          </a:solidFill>
          <a:ln/>
        </p:spPr>
      </p:sp>
      <p:sp>
        <p:nvSpPr>
          <p:cNvPr id="26" name="Shape 24"/>
          <p:cNvSpPr/>
          <p:nvPr/>
        </p:nvSpPr>
        <p:spPr>
          <a:xfrm>
            <a:off x="11057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1143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989540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4: Moonshot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9016365" y="6093619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Redefine the Market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9016365" y="6592610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Off-Grid AI Inference R&amp;D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016365" y="7091601"/>
            <a:ext cx="4593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2027+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87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Lean Foundation Built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63853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793790" y="1943219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0852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Problem Identified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2502098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Knowledge scattered, high-friction task management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3147774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3452455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359449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Solution Deployed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93790" y="4011335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MVP on Supabase + OpenProject self-hosted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93790" y="465701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4961692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5103733"/>
            <a:ext cx="250733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Breakthrough Achieved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93790" y="5520571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Frictionless Telegram Bot API for 100% data capture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3790" y="616624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3790" y="6470928"/>
            <a:ext cx="7556421" cy="2286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8" name="Text 15"/>
          <p:cNvSpPr/>
          <p:nvPr/>
        </p:nvSpPr>
        <p:spPr>
          <a:xfrm>
            <a:off x="793790" y="66129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Capital Efficiency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93790" y="7029807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infrastructure cost: $25/month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652016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1: The Company Brain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0334" y="1419463"/>
            <a:ext cx="6688336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Our Single Source of Truth (SSOT)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770334" y="2233732"/>
            <a:ext cx="1308973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business data—from field operations to financial records—flows automatically into one central, intelligent Supabase repository. This brain becomes the foundation for all future insights, automation, and AI.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448" y="2995136"/>
            <a:ext cx="7073384" cy="4785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54374" y="5133169"/>
            <a:ext cx="1287987" cy="35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Brain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79320" y="6259341"/>
            <a:ext cx="1916111" cy="29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Comms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579320" y="6637622"/>
            <a:ext cx="1916111" cy="706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Slack/Telegram channels and email streams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088870" y="6377145"/>
            <a:ext cx="1916111" cy="29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Telemetry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088870" y="6755426"/>
            <a:ext cx="1916111" cy="47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Foreman, SCADA, Live Weather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088870" y="3539383"/>
            <a:ext cx="1916111" cy="29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Financials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88870" y="3917664"/>
            <a:ext cx="1916111" cy="47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ERP system transactions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8591591" y="3657187"/>
            <a:ext cx="1916111" cy="294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Field Ops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591591" y="4035468"/>
            <a:ext cx="1916111" cy="235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Reports from crews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5410200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2: The Workers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595914"/>
            <a:ext cx="5900499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 Agents Activation</a:t>
            </a:r>
            <a:endParaRPr lang="en-US" sz="4250" dirty="0"/>
          </a:p>
        </p:txBody>
      </p:sp>
      <p:sp>
        <p:nvSpPr>
          <p:cNvPr id="4" name="Shape 2"/>
          <p:cNvSpPr/>
          <p:nvPr/>
        </p:nvSpPr>
        <p:spPr>
          <a:xfrm>
            <a:off x="757357" y="2921318"/>
            <a:ext cx="4227671" cy="4718090"/>
          </a:xfrm>
          <a:prstGeom prst="roundRect">
            <a:avLst>
              <a:gd name="adj" fmla="val 346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57357" y="2890838"/>
            <a:ext cx="4227671" cy="121920"/>
          </a:xfrm>
          <a:prstGeom prst="roundRect">
            <a:avLst>
              <a:gd name="adj" fmla="val 74550"/>
            </a:avLst>
          </a:prstGeom>
          <a:solidFill>
            <a:srgbClr val="5A6ED8"/>
          </a:solidFill>
          <a:ln/>
        </p:spPr>
      </p:sp>
      <p:sp>
        <p:nvSpPr>
          <p:cNvPr id="6" name="Shape 4"/>
          <p:cNvSpPr/>
          <p:nvPr/>
        </p:nvSpPr>
        <p:spPr>
          <a:xfrm>
            <a:off x="2546628" y="2596753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1295" y="2759035"/>
            <a:ext cx="259675" cy="32456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4173" y="346233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SiteGPT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4173" y="3930253"/>
            <a:ext cx="3734038" cy="2077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AI Oracle for every mining site. It instantly answers technical questions using all site-specific documents and live data + plus a corpus of general knowledge useful for team members when troubleshooting or integrating.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1364" y="2921318"/>
            <a:ext cx="4227671" cy="4718090"/>
          </a:xfrm>
          <a:prstGeom prst="roundRect">
            <a:avLst>
              <a:gd name="adj" fmla="val 346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01364" y="2890838"/>
            <a:ext cx="4227671" cy="121920"/>
          </a:xfrm>
          <a:prstGeom prst="roundRect">
            <a:avLst>
              <a:gd name="adj" fmla="val 74550"/>
            </a:avLst>
          </a:prstGeom>
          <a:solidFill>
            <a:srgbClr val="5A6ED8"/>
          </a:solidFill>
          <a:ln/>
        </p:spPr>
      </p:sp>
      <p:sp>
        <p:nvSpPr>
          <p:cNvPr id="12" name="Shape 9"/>
          <p:cNvSpPr/>
          <p:nvPr/>
        </p:nvSpPr>
        <p:spPr>
          <a:xfrm>
            <a:off x="6990636" y="2596753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5A6ED8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03" y="2759035"/>
            <a:ext cx="259675" cy="32456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8181" y="346233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Talk2Comms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5448181" y="3930253"/>
            <a:ext cx="3734038" cy="346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Talk to your chat history and easily find that comment made by the field team leader about Genny A at Eagle Lake or create rich timelines with sources, all on-the-fly for use in insurance claims, lawsuits, demands, or just situational awareness. Team members are no longer delayed while performing admin tasks that waste time.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9645372" y="2921318"/>
            <a:ext cx="4227671" cy="4718090"/>
          </a:xfrm>
          <a:prstGeom prst="roundRect">
            <a:avLst>
              <a:gd name="adj" fmla="val 3461"/>
            </a:avLst>
          </a:prstGeom>
          <a:solidFill>
            <a:srgbClr val="000018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5372" y="2890838"/>
            <a:ext cx="4227671" cy="121920"/>
          </a:xfrm>
          <a:prstGeom prst="roundRect">
            <a:avLst>
              <a:gd name="adj" fmla="val 74550"/>
            </a:avLst>
          </a:prstGeom>
          <a:solidFill>
            <a:srgbClr val="5A6ED8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34643" y="2596753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5A6ED8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311" y="2759035"/>
            <a:ext cx="259675" cy="32456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2189" y="346233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FLRTS NLP</a:t>
            </a:r>
            <a:endParaRPr lang="en-US" sz="2100" dirty="0"/>
          </a:p>
        </p:txBody>
      </p:sp>
      <p:sp>
        <p:nvSpPr>
          <p:cNvPr id="21" name="Text 16"/>
          <p:cNvSpPr/>
          <p:nvPr/>
        </p:nvSpPr>
        <p:spPr>
          <a:xfrm>
            <a:off x="9892189" y="3930253"/>
            <a:ext cx="3734038" cy="276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Frictionless Field Operations &amp; Tasking. This NLP layer enables field staff to create Field Reports, Lists, Reminders, and Tasks from simple Telegram messages, translating natural language into structured items for our central project management system.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781" y="596622"/>
            <a:ext cx="6525697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3: The Nervous System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45781" y="1499711"/>
            <a:ext cx="4882039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Pythia Moat</a:t>
            </a:r>
            <a:endParaRPr lang="en-US" sz="3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781" y="2402800"/>
            <a:ext cx="976312" cy="11716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17356" y="2598063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Goal: 97%+ Uptime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17356" y="3020258"/>
            <a:ext cx="645366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ML-powered equipment failure prediction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781" y="3574494"/>
            <a:ext cx="976312" cy="11716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17356" y="3769757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JV Partner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17356" y="4191953"/>
            <a:ext cx="645366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Joint Venture with Digital Carpenters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81" y="4746188"/>
            <a:ext cx="976312" cy="11716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17356" y="4941451"/>
            <a:ext cx="2501860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Hybrid Financial Model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17356" y="5363647"/>
            <a:ext cx="6453664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Cost-Plus-Fixed-Fee → Revenue-Share transition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245781" y="6332815"/>
            <a:ext cx="2441019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1: Development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6245781" y="6833116"/>
            <a:ext cx="3574375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Cost-Plus-Fixed-Fee model guarantees delivery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0304264" y="6332815"/>
            <a:ext cx="3057882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Phase 2: Commercialization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10304264" y="6833116"/>
            <a:ext cx="3574375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Revenue-Share creates long-term growth alignment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06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Flywheel Effect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9411" y="1506736"/>
            <a:ext cx="8811458" cy="430708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06" y="2519042"/>
            <a:ext cx="319546" cy="3195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76474" y="2988659"/>
            <a:ext cx="2054223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Superior Operations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108" y="3158133"/>
            <a:ext cx="319545" cy="3195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86205" y="2002633"/>
            <a:ext cx="2054223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Attract Partners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93" y="4500225"/>
            <a:ext cx="319545" cy="31954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999479" y="4029466"/>
            <a:ext cx="2054223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Gain Data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35" y="3897653"/>
            <a:ext cx="319545" cy="31954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580760" y="5033752"/>
            <a:ext cx="2054223" cy="256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Smarter AI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3046571" y="6051947"/>
            <a:ext cx="8537138" cy="992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800"/>
              </a:lnSpc>
              <a:buNone/>
            </a:pPr>
            <a:r>
              <a:rPr lang="en-US" sz="6250" dirty="0">
                <a:solidFill>
                  <a:srgbClr val="DF8344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First Mover = Data Moat</a:t>
            </a:r>
            <a:endParaRPr lang="en-US" sz="6250" dirty="0"/>
          </a:p>
        </p:txBody>
      </p:sp>
      <p:sp>
        <p:nvSpPr>
          <p:cNvPr id="13" name="Text 6"/>
          <p:cNvSpPr/>
          <p:nvPr/>
        </p:nvSpPr>
        <p:spPr>
          <a:xfrm>
            <a:off x="793790" y="728245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must act now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2025-09-16T20:45:00Z</dcterms:created>
  <dcterms:modified xsi:type="dcterms:W3CDTF">2025-09-16T20:45:00Z</dcterms:modified>
</cp:coreProperties>
</file>